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139" r:id="rId2"/>
    <p:sldId id="1185" r:id="rId3"/>
    <p:sldId id="1085" r:id="rId4"/>
    <p:sldId id="1192" r:id="rId5"/>
    <p:sldId id="1186" r:id="rId6"/>
    <p:sldId id="1193" r:id="rId7"/>
    <p:sldId id="1187" r:id="rId8"/>
    <p:sldId id="1188" r:id="rId9"/>
    <p:sldId id="1189" r:id="rId10"/>
    <p:sldId id="1190" r:id="rId11"/>
    <p:sldId id="1191" r:id="rId12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979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96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9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92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489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787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70857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3836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2621" autoAdjust="0"/>
  </p:normalViewPr>
  <p:slideViewPr>
    <p:cSldViewPr>
      <p:cViewPr varScale="1">
        <p:scale>
          <a:sx n="43" d="100"/>
          <a:sy n="43" d="100"/>
        </p:scale>
        <p:origin x="749" y="24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96160" indent="-511961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9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9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92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489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787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70857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3836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100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29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1" y="1188729"/>
            <a:ext cx="4766311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2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3198368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3876552" y="7498083"/>
            <a:ext cx="753851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3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7" y="1188720"/>
            <a:ext cx="13015487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1224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3657600" y="7894715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Recursion I</a:t>
            </a:r>
            <a:r>
              <a:rPr lang="en-US" sz="1900" b="1" baseline="0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3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09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09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1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57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979" indent="0" algn="ctr">
              <a:buNone/>
            </a:lvl2pPr>
            <a:lvl3pPr marL="1305960" indent="0" algn="ctr">
              <a:buNone/>
            </a:lvl3pPr>
            <a:lvl4pPr marL="1958941" indent="0" algn="ctr">
              <a:buNone/>
            </a:lvl4pPr>
            <a:lvl5pPr marL="2611921" indent="0" algn="ctr">
              <a:buNone/>
            </a:lvl5pPr>
            <a:lvl6pPr marL="3264898" indent="0" algn="ctr">
              <a:buNone/>
            </a:lvl6pPr>
            <a:lvl7pPr marL="3917878" indent="0" algn="ctr">
              <a:buNone/>
            </a:lvl7pPr>
            <a:lvl8pPr marL="4570857" indent="0" algn="ctr">
              <a:buNone/>
            </a:lvl8pPr>
            <a:lvl9pPr marL="5223836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07" y="6690858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3" y="1188731"/>
            <a:ext cx="13014957" cy="64389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1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1" y="1542417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39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7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7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4" y="1622008"/>
            <a:ext cx="9148877" cy="1172982"/>
          </a:xfrm>
        </p:spPr>
        <p:txBody>
          <a:bodyPr lIns="117537" bIns="0"/>
          <a:lstStyle>
            <a:lvl1pPr marL="7835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418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1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5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52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9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7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3" y="2171701"/>
            <a:ext cx="6466840" cy="767714"/>
          </a:xfrm>
        </p:spPr>
        <p:txBody>
          <a:bodyPr anchor="ctr"/>
          <a:lstStyle>
            <a:lvl1pPr marL="10447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6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5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33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13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6" y="1744031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11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45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79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3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657600" y="7894715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Recursion I</a:t>
            </a:r>
            <a:r>
              <a:rPr lang="en-US" sz="1900" b="1" kern="1200" baseline="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7" y="1188720"/>
            <a:ext cx="13015487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4724400" y="7789529"/>
            <a:ext cx="442812" cy="44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3198368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1224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83397" y="1188731"/>
            <a:ext cx="13015483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3563600" y="7391400"/>
            <a:ext cx="1066803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979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96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9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92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226" indent="-489737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1pPr>
      <a:lvl2pPr marL="1056559" indent="-40811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2pPr>
      <a:lvl3pPr marL="1421595" indent="-3264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VAG Rounded" panose="020B0500000000000000" pitchFamily="34" charset="0"/>
          <a:ea typeface="ＭＳ Ｐゴシック" charset="-128"/>
          <a:cs typeface="+mn-cs"/>
        </a:defRPr>
      </a:lvl3pPr>
      <a:lvl4pPr marL="1800229" indent="-3264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VAG Rounded" panose="020B0500000000000000" pitchFamily="34" charset="0"/>
          <a:ea typeface="ＭＳ Ｐゴシック" charset="-128"/>
          <a:cs typeface="+mn-cs"/>
        </a:defRPr>
      </a:lvl4pPr>
      <a:lvl5pPr marL="2115383" indent="-29928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VAG Rounded" panose="020B0500000000000000" pitchFamily="34" charset="0"/>
          <a:ea typeface="ＭＳ Ｐゴシック" charset="-128"/>
          <a:cs typeface="+mn-cs"/>
        </a:defRPr>
      </a:lvl5pPr>
      <a:lvl6pPr marL="2442142" indent="-30037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39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9064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898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www.theregister.co.uk/2014/12/27/2014_in_open_source_microsofts_cancer_nasdaq_listings_and_a_quiet_do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nu.org/philosophy/free-software-for-freedom.en.html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374999"/>
            <a:ext cx="8290560" cy="3892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93" tIns="36278" rIns="90693" bIns="362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VAG Rounded" panose="020B0500000000000000" pitchFamily="34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VAG Rounded" panose="020B0500000000000000" pitchFamily="34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VAG Rounded" panose="020B0500000000000000" pitchFamily="34" charset="0"/>
              </a:rPr>
            </a:br>
            <a:r>
              <a:rPr lang="en-US" sz="4600" b="1" dirty="0">
                <a:latin typeface="VAG Rounded" panose="020B0500000000000000" pitchFamily="34" charset="0"/>
              </a:rPr>
              <a:t/>
            </a:r>
            <a:br>
              <a:rPr lang="en-US" sz="4600" b="1" dirty="0">
                <a:latin typeface="VAG Rounded" panose="020B0500000000000000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VAG Rounded" panose="020B0500000000000000" pitchFamily="34" charset="0"/>
              </a:rPr>
              <a:t>Lecture </a:t>
            </a:r>
            <a:r>
              <a:rPr lang="en-US" sz="4000" b="1" dirty="0" smtClean="0">
                <a:solidFill>
                  <a:schemeClr val="tx1"/>
                </a:solidFill>
                <a:latin typeface="VAG Rounded" panose="020B0500000000000000" pitchFamily="34" charset="0"/>
              </a:rPr>
              <a:t>#8</a:t>
            </a:r>
            <a:r>
              <a:rPr lang="en-US" sz="4000" b="1" dirty="0">
                <a:solidFill>
                  <a:schemeClr val="tx1"/>
                </a:solidFill>
                <a:latin typeface="VAG Rounded" panose="020B0500000000000000" pitchFamily="34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VAG Rounded" panose="020B0500000000000000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VAG Rounded" panose="020B0500000000000000" pitchFamily="34" charset="0"/>
              </a:rPr>
              <a:t>Recursion I</a:t>
            </a: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FFFF00"/>
                </a:solidFill>
              </a:rPr>
              <a:t>Open Source vs Free vs Proprietary Software</a:t>
            </a:r>
            <a:endParaRPr lang="en-US" sz="40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962402" y="4264742"/>
            <a:ext cx="9220197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Open Source SW – “Free” as in no cost</a:t>
            </a:r>
          </a:p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Free SW – “Free” as in Freedom</a:t>
            </a:r>
          </a:p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Proprietary SW – closed source and costs $$</a:t>
            </a:r>
          </a:p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32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Why Open Source and Free?</a:t>
            </a:r>
            <a:br>
              <a:rPr lang="en-US" sz="32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</a:br>
            <a:r>
              <a:rPr lang="en-US" sz="32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Linus’ Law - "given </a:t>
            </a:r>
            <a:r>
              <a:rPr lang="en-US" sz="3200" b="0" dirty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enough eyeballs, all bugs are shallow"</a:t>
            </a:r>
          </a:p>
          <a:p>
            <a:pPr algn="l" eaLnBrk="1" hangingPunct="1">
              <a:spcBef>
                <a:spcPct val="0"/>
              </a:spcBef>
              <a:defRPr/>
            </a:pPr>
            <a:r>
              <a:rPr lang="en-US" sz="32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 </a:t>
            </a:r>
            <a:endParaRPr lang="en-US" sz="3200" b="0" dirty="0">
              <a:solidFill>
                <a:schemeClr val="tx1"/>
              </a:solidFill>
              <a:effectLst/>
              <a:ea typeface="ＭＳ Ｐゴシック" pitchFamily="-65" charset="-128"/>
              <a:cs typeface="ＭＳ Ｐゴシック" pitchFamily="-65" charset="-128"/>
            </a:endParaRPr>
          </a:p>
          <a:p>
            <a:pPr algn="l" eaLnBrk="1" hangingPunct="1">
              <a:spcBef>
                <a:spcPct val="0"/>
              </a:spcBef>
              <a:buFont typeface="Wingdings" pitchFamily="-65" charset="2"/>
              <a:buNone/>
              <a:defRPr/>
            </a:pPr>
            <a:endParaRPr lang="en-US" sz="3200" b="0" dirty="0">
              <a:solidFill>
                <a:schemeClr val="tx1"/>
              </a:solidFill>
              <a:effectLst/>
              <a:latin typeface="18 VAG Rounded Light   0239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601200" y="6901262"/>
            <a:ext cx="4953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61" y="419110"/>
            <a:ext cx="2218483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125" y="419108"/>
            <a:ext cx="1438404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Rectangle 17"/>
          <p:cNvSpPr/>
          <p:nvPr/>
        </p:nvSpPr>
        <p:spPr>
          <a:xfrm>
            <a:off x="788952" y="2576715"/>
            <a:ext cx="23647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18 VAG Rounded Bold   07390" charset="0"/>
              </a:rPr>
              <a:t>Jonathan </a:t>
            </a:r>
          </a:p>
          <a:p>
            <a:r>
              <a:rPr lang="en-US" sz="3600" b="1" dirty="0" smtClean="0">
                <a:solidFill>
                  <a:schemeClr val="tx2"/>
                </a:solidFill>
                <a:latin typeface="18 VAG Rounded Bold   07390" charset="0"/>
              </a:rPr>
              <a:t>McKinsey</a:t>
            </a:r>
            <a:endParaRPr lang="en-US" sz="3600" dirty="0"/>
          </a:p>
        </p:txBody>
      </p:sp>
      <p:sp>
        <p:nvSpPr>
          <p:cNvPr id="19" name="Subtitle 48"/>
          <p:cNvSpPr txBox="1">
            <a:spLocks/>
          </p:cNvSpPr>
          <p:nvPr/>
        </p:nvSpPr>
        <p:spPr bwMode="auto">
          <a:xfrm>
            <a:off x="152400" y="7370424"/>
            <a:ext cx="14478000" cy="7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3657" tIns="65298" rIns="130595" bIns="65298">
            <a:prstTxWarp prst="textNoShape">
              <a:avLst/>
            </a:prstTxWarp>
          </a:bodyPr>
          <a:lstStyle/>
          <a:p>
            <a:pPr eaLnBrk="0" hangingPunct="0"/>
            <a:r>
              <a:rPr lang="en-US" sz="1800" b="1" dirty="0" smtClean="0">
                <a:latin typeface="Courier" pitchFamily="-1" charset="0"/>
                <a:ea typeface="Courier" pitchFamily="-1" charset="0"/>
                <a:cs typeface="Courier" pitchFamily="-1" charset="0"/>
                <a:hlinkClick r:id="rId6"/>
              </a:rPr>
              <a:t>www.gnu.org/philosophy/free-software-for-freedom.en.html</a:t>
            </a:r>
            <a:r>
              <a:rPr lang="en-US" sz="1800" b="1" dirty="0">
                <a:latin typeface="Courier" pitchFamily="-1" charset="0"/>
                <a:ea typeface="Courier" pitchFamily="-1" charset="0"/>
                <a:cs typeface="Courier" pitchFamily="-1" charset="0"/>
              </a:rPr>
              <a:t/>
            </a:r>
            <a:br>
              <a:rPr lang="en-US" sz="1800" b="1" dirty="0">
                <a:latin typeface="Courier" pitchFamily="-1" charset="0"/>
                <a:ea typeface="Courier" pitchFamily="-1" charset="0"/>
                <a:cs typeface="Courier" pitchFamily="-1" charset="0"/>
              </a:rPr>
            </a:br>
            <a:r>
              <a:rPr lang="en-US" sz="1800" b="1" dirty="0" smtClean="0">
                <a:latin typeface="Courier" pitchFamily="-1" charset="0"/>
                <a:ea typeface="Courier" pitchFamily="-1" charset="0"/>
                <a:cs typeface="Courier" pitchFamily="-1" charset="0"/>
                <a:hlinkClick r:id="rId7"/>
              </a:rPr>
              <a:t>www.theregister.co.uk/2014/12/27/2014_in_open_source_microsofts_cancer_nasdaq_listings_and_a_quiet_dog</a:t>
            </a:r>
            <a:endParaRPr lang="en-US" sz="1800" b="1" dirty="0" smtClean="0">
              <a:latin typeface="Courier" pitchFamily="-1" charset="0"/>
              <a:ea typeface="Courier" pitchFamily="-1" charset="0"/>
              <a:cs typeface="Courier" pitchFamily="-1" charset="0"/>
            </a:endParaRPr>
          </a:p>
          <a:p>
            <a:pPr eaLnBrk="0" hangingPunct="0"/>
            <a:endParaRPr lang="en-US" sz="1800" b="1" dirty="0" smtClean="0">
              <a:latin typeface="Courier" pitchFamily="-1" charset="0"/>
              <a:ea typeface="Courier" pitchFamily="-1" charset="0"/>
              <a:cs typeface="Courier" pitchFamily="-1" charset="0"/>
            </a:endParaRPr>
          </a:p>
          <a:p>
            <a:pPr eaLnBrk="0" hangingPunct="0"/>
            <a:endParaRPr lang="en-US" sz="1800" b="1" dirty="0">
              <a:latin typeface="Courier" pitchFamily="-1" charset="0"/>
              <a:ea typeface="Courier" pitchFamily="-1" charset="0"/>
              <a:cs typeface="Courier" pitchFamily="-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Versus Iteration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83923" y="1188721"/>
            <a:ext cx="8534397" cy="6367037"/>
          </a:xfrm>
        </p:spPr>
        <p:txBody>
          <a:bodyPr/>
          <a:lstStyle/>
          <a:p>
            <a:r>
              <a:rPr lang="en-US" sz="3200" dirty="0" smtClean="0"/>
              <a:t>Recursion is </a:t>
            </a:r>
            <a:r>
              <a:rPr lang="en-US" sz="3200" dirty="0" smtClean="0">
                <a:solidFill>
                  <a:schemeClr val="accent2"/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3200" dirty="0" smtClean="0"/>
              <a:t> Iteration (i.e</a:t>
            </a:r>
            <a:r>
              <a:rPr lang="en-US" sz="3200" dirty="0" smtClean="0"/>
              <a:t>. </a:t>
            </a:r>
            <a:r>
              <a:rPr lang="en-US" sz="3200" dirty="0" smtClean="0"/>
              <a:t>loops)</a:t>
            </a:r>
          </a:p>
          <a:p>
            <a:pPr marL="1093416" lvl="1" indent="-548612">
              <a:buFont typeface="+mj-lt"/>
              <a:buAutoNum type="alphaLcParenR"/>
            </a:pPr>
            <a:r>
              <a:rPr lang="en-US" sz="2800" dirty="0" smtClean="0">
                <a:solidFill>
                  <a:srgbClr val="EA157A"/>
                </a:solidFill>
              </a:rPr>
              <a:t>more </a:t>
            </a:r>
            <a:r>
              <a:rPr lang="en-US" sz="2800" dirty="0" smtClean="0">
                <a:solidFill>
                  <a:srgbClr val="EA157A"/>
                </a:solidFill>
              </a:rPr>
              <a:t>powerful </a:t>
            </a:r>
            <a:r>
              <a:rPr lang="en-US" sz="2800" dirty="0" smtClean="0">
                <a:solidFill>
                  <a:srgbClr val="EA157A"/>
                </a:solidFill>
              </a:rPr>
              <a:t>than</a:t>
            </a:r>
            <a:endParaRPr lang="en-US" sz="2800" dirty="0" smtClean="0"/>
          </a:p>
          <a:p>
            <a:pPr marL="1093416" lvl="1" indent="-548612">
              <a:buFont typeface="+mj-lt"/>
              <a:buAutoNum type="alphaLcParenR"/>
            </a:pPr>
            <a:r>
              <a:rPr lang="en-US" sz="2800" dirty="0" smtClean="0">
                <a:solidFill>
                  <a:srgbClr val="EA157A"/>
                </a:solidFill>
              </a:rPr>
              <a:t>just as powerful as</a:t>
            </a:r>
            <a:endParaRPr lang="en-US" sz="2800" dirty="0" smtClean="0"/>
          </a:p>
          <a:p>
            <a:pPr marL="1093416" lvl="1" indent="-548612">
              <a:buFont typeface="+mj-lt"/>
              <a:buAutoNum type="alphaLcParenR"/>
            </a:pPr>
            <a:r>
              <a:rPr lang="en-US" sz="2800" dirty="0" smtClean="0">
                <a:solidFill>
                  <a:srgbClr val="EA157A"/>
                </a:solidFill>
              </a:rPr>
              <a:t>more </a:t>
            </a:r>
            <a:r>
              <a:rPr lang="en-US" sz="2800" dirty="0" smtClean="0">
                <a:solidFill>
                  <a:srgbClr val="EA157A"/>
                </a:solidFill>
              </a:rPr>
              <a:t>powerful </a:t>
            </a:r>
            <a:r>
              <a:rPr lang="en-US" sz="2800" dirty="0" smtClean="0">
                <a:solidFill>
                  <a:srgbClr val="EA157A"/>
                </a:solidFill>
              </a:rPr>
              <a:t>than</a:t>
            </a:r>
            <a:endParaRPr lang="en-US" sz="2800" dirty="0"/>
          </a:p>
          <a:p>
            <a:pPr marL="1093416" lvl="1" indent="-548612">
              <a:buFont typeface="+mj-lt"/>
              <a:buAutoNum type="alphaLcParenR"/>
            </a:pPr>
            <a:r>
              <a:rPr lang="en-US" sz="2800" dirty="0" smtClean="0">
                <a:solidFill>
                  <a:srgbClr val="EA157A"/>
                </a:solidFill>
              </a:rPr>
              <a:t>just as powerful </a:t>
            </a:r>
            <a:r>
              <a:rPr lang="en-US" sz="2800" dirty="0" smtClean="0">
                <a:solidFill>
                  <a:srgbClr val="EA157A"/>
                </a:solidFill>
              </a:rPr>
              <a:t>as</a:t>
            </a:r>
            <a:endParaRPr lang="en-US" sz="2800" dirty="0"/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4648200" y="6248400"/>
            <a:ext cx="1371600" cy="12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570" y="1539240"/>
            <a:ext cx="3712056" cy="57759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53600" y="7267307"/>
            <a:ext cx="3807512" cy="332394"/>
          </a:xfrm>
          <a:prstGeom prst="rect">
            <a:avLst/>
          </a:prstGeom>
        </p:spPr>
        <p:txBody>
          <a:bodyPr wrap="square" lIns="109722" tIns="54862" rIns="109722" bIns="54862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http://</a:t>
            </a:r>
            <a:r>
              <a:rPr lang="en-US" sz="1400" dirty="0" err="1">
                <a:solidFill>
                  <a:schemeClr val="tx1"/>
                </a:solidFill>
              </a:rPr>
              <a:t>www.dominiek.eu</a:t>
            </a:r>
            <a:r>
              <a:rPr lang="en-US" sz="1400" dirty="0">
                <a:solidFill>
                  <a:schemeClr val="tx1"/>
                </a:solidFill>
              </a:rPr>
              <a:t>/blog/?m=200711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4" y="1188721"/>
            <a:ext cx="8793476" cy="6367037"/>
          </a:xfrm>
        </p:spPr>
        <p:txBody>
          <a:bodyPr/>
          <a:lstStyle/>
          <a:p>
            <a:r>
              <a:rPr lang="en-US" sz="3200" dirty="0" smtClean="0"/>
              <a:t>Behind Abstraction, </a:t>
            </a:r>
            <a:r>
              <a:rPr lang="en-US" sz="3200" dirty="0" smtClean="0">
                <a:solidFill>
                  <a:srgbClr val="FFFF00"/>
                </a:solidFill>
              </a:rPr>
              <a:t>Recursion is the 2</a:t>
            </a:r>
            <a:r>
              <a:rPr lang="en-US" sz="3200" baseline="30000" dirty="0" smtClean="0">
                <a:solidFill>
                  <a:srgbClr val="FFFF00"/>
                </a:solidFill>
              </a:rPr>
              <a:t>nd</a:t>
            </a:r>
            <a:r>
              <a:rPr lang="en-US" sz="3200" dirty="0" smtClean="0">
                <a:solidFill>
                  <a:srgbClr val="FFFF00"/>
                </a:solidFill>
              </a:rPr>
              <a:t> biggest idea about programming in this course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dirty="0" smtClean="0"/>
              <a:t>Format (usually) is 2 cases:</a:t>
            </a:r>
          </a:p>
          <a:p>
            <a:pPr lvl="1"/>
            <a:r>
              <a:rPr lang="en-US" sz="2600" dirty="0" smtClean="0"/>
              <a:t>Base Case</a:t>
            </a:r>
          </a:p>
          <a:p>
            <a:pPr lvl="1"/>
            <a:r>
              <a:rPr lang="en-US" sz="2600" dirty="0" smtClean="0"/>
              <a:t>Recursive case</a:t>
            </a:r>
          </a:p>
          <a:p>
            <a:pPr lvl="2"/>
            <a:r>
              <a:rPr lang="en-US" sz="2300" dirty="0" smtClean="0"/>
              <a:t>Divide, Invoke, Combine</a:t>
            </a:r>
          </a:p>
          <a:p>
            <a:r>
              <a:rPr lang="en-US" sz="3200" dirty="0" smtClean="0"/>
              <a:t>It’s most useful when the problem is self-similar</a:t>
            </a:r>
          </a:p>
          <a:p>
            <a:r>
              <a:rPr lang="en-US" sz="3200" dirty="0" smtClean="0"/>
              <a:t>It’s </a:t>
            </a:r>
            <a:r>
              <a:rPr lang="en-US" sz="3200" u="sng" dirty="0" smtClean="0"/>
              <a:t>no more powerful than iteration</a:t>
            </a:r>
            <a:r>
              <a:rPr lang="en-US" sz="3200" dirty="0" smtClean="0"/>
              <a:t>, but </a:t>
            </a:r>
            <a:r>
              <a:rPr lang="en-US" sz="3200" dirty="0" smtClean="0">
                <a:solidFill>
                  <a:srgbClr val="FFFF00"/>
                </a:solidFill>
              </a:rPr>
              <a:t>often leads to more concise &amp; better code</a:t>
            </a:r>
            <a:endParaRPr lang="en-US" sz="3200" dirty="0">
              <a:solidFill>
                <a:srgbClr val="FFFF00"/>
              </a:solidFill>
            </a:endParaRPr>
          </a:p>
          <a:p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3863755" y="6781800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464040" y="6492239"/>
            <a:ext cx="448056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2" tIns="54862" rIns="109722" bIns="54862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2" y="2103119"/>
            <a:ext cx="3773075" cy="4282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29801" y="1600200"/>
            <a:ext cx="3766457" cy="541683"/>
          </a:xfrm>
          <a:prstGeom prst="rect">
            <a:avLst/>
          </a:prstGeom>
        </p:spPr>
        <p:txBody>
          <a:bodyPr wrap="square" lIns="109722" tIns="54862" rIns="109722" bIns="54862">
            <a:sp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xkcd.com</a:t>
            </a:r>
            <a:r>
              <a:rPr lang="en-US" sz="2800" dirty="0">
                <a:solidFill>
                  <a:srgbClr val="FFFFFF"/>
                </a:solidFill>
              </a:rPr>
              <a:t>/244/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5" name="Picture 16" descr="HandDrawingHand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9889" t="17260" r="19889" b="17260"/>
          <a:stretch>
            <a:fillRect/>
          </a:stretch>
        </p:blipFill>
        <p:spPr>
          <a:xfrm>
            <a:off x="8991600" y="2323152"/>
            <a:ext cx="4846320" cy="4169088"/>
          </a:xfr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83923" y="1188721"/>
            <a:ext cx="7619997" cy="63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2" tIns="54862" rIns="109722" bIns="54862" numCol="1" anchor="t" anchorCtr="0" compatLnSpc="1">
            <a:prstTxWarp prst="textNoShape">
              <a:avLst/>
            </a:prstTxWarp>
          </a:bodyPr>
          <a:lstStyle/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Recursion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Demo</a:t>
            </a: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Vee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 example &amp; analysis</a:t>
            </a: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Downup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18 VAG Rounded Thin   55390" charset="0"/>
              <a:ea typeface="ＭＳ Ｐゴシック" charset="0"/>
              <a:cs typeface="+mn-cs"/>
            </a:endParaRP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You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already know 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it!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Definition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Thin   55390" charset="0"/>
              <a:ea typeface="ＭＳ Ｐゴシック" charset="0"/>
              <a:cs typeface="+mn-cs"/>
            </a:endParaRP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Trust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the Recursion!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Conclusion</a:t>
            </a: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7377541" y="1"/>
            <a:ext cx="7252859" cy="48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22" tIns="54862" rIns="109722" bIns="54862">
            <a:spAutoFit/>
          </a:bodyPr>
          <a:lstStyle/>
          <a:p>
            <a:pPr algn="r"/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www.worldofescher.com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>/gallery/A13.html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1601" y="1972069"/>
            <a:ext cx="4846320" cy="313927"/>
          </a:xfrm>
          <a:prstGeom prst="rect">
            <a:avLst/>
          </a:prstGeom>
        </p:spPr>
        <p:txBody>
          <a:bodyPr wrap="square" lIns="109722" tIns="54862" rIns="109722" bIns="54862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</a:rPr>
              <a:t>M. C. Escher : </a:t>
            </a:r>
            <a:r>
              <a:rPr lang="en-US" sz="1300" i="1" dirty="0">
                <a:solidFill>
                  <a:srgbClr val="FFFFFF"/>
                </a:solidFill>
              </a:rPr>
              <a:t>Drawing Hands</a:t>
            </a:r>
          </a:p>
        </p:txBody>
      </p:sp>
      <p:sp>
        <p:nvSpPr>
          <p:cNvPr id="9" name="Oval 8"/>
          <p:cNvSpPr/>
          <p:nvPr/>
        </p:nvSpPr>
        <p:spPr>
          <a:xfrm>
            <a:off x="8887425" y="6672662"/>
            <a:ext cx="50292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2" tIns="54862" rIns="109722" bIns="54862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Recursion:</a:t>
            </a:r>
          </a:p>
          <a:p>
            <a:r>
              <a:rPr lang="en-US"/>
              <a:t>Vee 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Recursion:</a:t>
            </a:r>
          </a:p>
          <a:p>
            <a:r>
              <a:rPr lang="en-US"/>
              <a:t>Downup 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I Understood </a:t>
            </a:r>
            <a:r>
              <a:rPr lang="en-US" dirty="0" err="1"/>
              <a:t>Vee</a:t>
            </a:r>
            <a:r>
              <a:rPr lang="en-US" dirty="0"/>
              <a:t> &amp; </a:t>
            </a:r>
            <a:r>
              <a:rPr lang="en-US" dirty="0" err="1"/>
              <a:t>Downup</a:t>
            </a:r>
            <a:r>
              <a:rPr lang="en-US" dirty="0"/>
              <a:t>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21"/>
            <a:ext cx="5843587" cy="6367037"/>
          </a:xfrm>
        </p:spPr>
        <p:txBody>
          <a:bodyPr/>
          <a:lstStyle/>
          <a:p>
            <a:pPr>
              <a:buNone/>
            </a:pPr>
            <a:endParaRPr lang="en-US"/>
          </a:p>
          <a:p>
            <a:pPr marL="699101" indent="-548612">
              <a:buFont typeface="+mj-lt"/>
              <a:buAutoNum type="alphaLcParenR"/>
            </a:pPr>
            <a:r>
              <a:rPr lang="en-US"/>
              <a:t>Strongly agree</a:t>
            </a:r>
          </a:p>
          <a:p>
            <a:pPr marL="699101" indent="-548612">
              <a:buFont typeface="+mj-lt"/>
              <a:buAutoNum type="alphaLcParenR"/>
            </a:pPr>
            <a:r>
              <a:rPr lang="en-US"/>
              <a:t>Agree</a:t>
            </a:r>
          </a:p>
          <a:p>
            <a:pPr marL="699101" indent="-548612">
              <a:buFont typeface="+mj-lt"/>
              <a:buAutoNum type="alphaLcParenR"/>
            </a:pPr>
            <a:r>
              <a:rPr lang="en-US"/>
              <a:t>Neutral</a:t>
            </a:r>
          </a:p>
          <a:p>
            <a:pPr marL="699101" indent="-548612">
              <a:buFont typeface="+mj-lt"/>
              <a:buAutoNum type="alphaLcParenR"/>
            </a:pPr>
            <a:r>
              <a:rPr lang="en-US"/>
              <a:t>Disagree</a:t>
            </a:r>
          </a:p>
          <a:p>
            <a:pPr marL="699101" indent="-548612">
              <a:buFont typeface="+mj-lt"/>
              <a:buAutoNum type="alphaLcParenR"/>
            </a:pPr>
            <a:r>
              <a:rPr lang="en-US"/>
              <a:t>Strongly disagree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440" y="1828800"/>
            <a:ext cx="5013960" cy="50139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63677" y="1509223"/>
            <a:ext cx="4978400" cy="313927"/>
          </a:xfrm>
          <a:prstGeom prst="rect">
            <a:avLst/>
          </a:prstGeom>
        </p:spPr>
        <p:txBody>
          <a:bodyPr wrap="square" lIns="109722" tIns="54862" rIns="109722" bIns="54862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</a:rPr>
              <a:t>M. C. Escher : </a:t>
            </a:r>
            <a:r>
              <a:rPr lang="en-US" sz="1300" i="1" dirty="0">
                <a:solidFill>
                  <a:srgbClr val="FFFFFF"/>
                </a:solidFill>
              </a:rPr>
              <a:t>Fish and Scales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Recursion:</a:t>
            </a:r>
          </a:p>
          <a:p>
            <a:r>
              <a:rPr lang="en-US"/>
              <a:t>Definition, You Know It, Trust It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83923" y="1219200"/>
            <a:ext cx="13060677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2" tIns="54862" rIns="109722" bIns="54862" numCol="1" anchor="t" anchorCtr="0" compatLnSpc="1">
            <a:prstTxWarp prst="textNoShape">
              <a:avLst/>
            </a:prstTxWarp>
          </a:bodyPr>
          <a:lstStyle/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Recursion: (noun) See recursion. 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 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  <a:sym typeface="Wingdings"/>
              </a:rPr>
              <a:t>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/>
            </a:r>
            <a:b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</a:b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 charset="0"/>
              <a:ea typeface="ＭＳ Ｐゴシック" charset="-128"/>
              <a:cs typeface="ＭＳ Ｐゴシック" charset="-128"/>
            </a:endParaRPr>
          </a:p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An algorithmic technique where a function, in order to accomplish a task, calls itself with some part of the task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18 VAG Rounded Bold   07390" charset="0"/>
              <a:ea typeface="ＭＳ Ｐゴシック" charset="-128"/>
              <a:cs typeface="ＭＳ Ｐゴシック" charset="-128"/>
            </a:endParaRPr>
          </a:p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 charset="0"/>
              <a:ea typeface="ＭＳ Ｐゴシック" charset="-128"/>
              <a:cs typeface="ＭＳ Ｐゴシック" charset="-128"/>
            </a:endParaRPr>
          </a:p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Recursive solutions involve two major parts: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Base case(s)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, the problem is simple enough to be solved directly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099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Recursive case(s)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. A recursive case has three components:</a:t>
            </a: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Divide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the problem into one or more simpler or smaller parts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18 VAG Rounded Thin   55390" charset="0"/>
              <a:ea typeface="ＭＳ Ｐゴシック" charset="0"/>
              <a:cs typeface="+mn-cs"/>
            </a:endParaRP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Invoke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the function (recursively) on each part, and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18 VAG Rounded Thin   55390" charset="0"/>
              <a:ea typeface="ＭＳ Ｐゴシック" charset="0"/>
              <a:cs typeface="+mn-cs"/>
            </a:endParaRP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Combine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the solutions of the parts into a solution for the problem.</a:t>
            </a:r>
          </a:p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Depending on the problem, 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any 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of these may be trivial or complex.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912797" y="0"/>
            <a:ext cx="8717603" cy="78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22" tIns="54862" rIns="109722" bIns="54862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www.catb.org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>/~</a:t>
            </a: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esr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>/jargon/html/R/</a:t>
            </a: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recursion.html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/>
            </a:r>
            <a:b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</a:b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www.nist.gov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>/dads/HTML/</a:t>
            </a: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recursion.html</a:t>
            </a:r>
            <a:endParaRPr lang="en-US" sz="2400" b="1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already know it!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6326" y="1295400"/>
            <a:ext cx="12908277" cy="6336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 the Recursion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3923" y="1188720"/>
            <a:ext cx="13060677" cy="6438900"/>
          </a:xfrm>
        </p:spPr>
        <p:txBody>
          <a:bodyPr/>
          <a:lstStyle/>
          <a:p>
            <a:r>
              <a:rPr lang="en-US" sz="4000" dirty="0"/>
              <a:t>When authoring recursive code:</a:t>
            </a:r>
          </a:p>
          <a:p>
            <a:pPr lvl="1"/>
            <a:r>
              <a:rPr lang="en-US" sz="3600" dirty="0"/>
              <a:t>The base is usually easy: “when to stop?”</a:t>
            </a:r>
          </a:p>
          <a:p>
            <a:pPr lvl="1"/>
            <a:r>
              <a:rPr lang="en-US" sz="3600" dirty="0"/>
              <a:t>In the recursive step</a:t>
            </a:r>
          </a:p>
          <a:p>
            <a:pPr lvl="2"/>
            <a:r>
              <a:rPr lang="en-US" sz="3200" dirty="0"/>
              <a:t>How can we break the problem down into two:</a:t>
            </a:r>
          </a:p>
          <a:p>
            <a:pPr lvl="3"/>
            <a:r>
              <a:rPr lang="en-US" sz="2800" dirty="0"/>
              <a:t>A piece I can handle right now</a:t>
            </a:r>
          </a:p>
          <a:p>
            <a:pPr lvl="3"/>
            <a:r>
              <a:rPr lang="en-US" sz="2800" dirty="0"/>
              <a:t>The answer from a smaller piece of the problem</a:t>
            </a:r>
          </a:p>
          <a:p>
            <a:pPr lvl="2"/>
            <a:r>
              <a:rPr lang="en-US" sz="3200" dirty="0"/>
              <a:t>Assume your self-call does the right thing </a:t>
            </a:r>
            <a:br>
              <a:rPr lang="en-US" sz="3200" dirty="0"/>
            </a:br>
            <a:r>
              <a:rPr lang="en-US" sz="3200" dirty="0"/>
              <a:t>on a smaller piece of the problem</a:t>
            </a:r>
          </a:p>
          <a:p>
            <a:pPr lvl="2"/>
            <a:r>
              <a:rPr lang="en-US" sz="3200" dirty="0"/>
              <a:t>How to combine parts to get the overall answer?</a:t>
            </a:r>
          </a:p>
          <a:p>
            <a:r>
              <a:rPr lang="en-US" sz="4000" dirty="0"/>
              <a:t>Practice will make it easier to see </a:t>
            </a:r>
            <a:r>
              <a:rPr lang="en-US" sz="4000" dirty="0" smtClean="0"/>
              <a:t>idea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66413</TotalTime>
  <Pages>47</Pages>
  <Words>283</Words>
  <Application>Microsoft Office PowerPoint</Application>
  <PresentationFormat>Custom</PresentationFormat>
  <Paragraphs>75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ＭＳ Ｐゴシック</vt:lpstr>
      <vt:lpstr>18 VAG Rounded Black   09390</vt:lpstr>
      <vt:lpstr>18 VAG Rounded Bold   07390</vt:lpstr>
      <vt:lpstr>18 VAG Rounded Light   02390</vt:lpstr>
      <vt:lpstr>18 VAG Rounded Thin   55390</vt:lpstr>
      <vt:lpstr>Arial</vt:lpstr>
      <vt:lpstr>Corbel</vt:lpstr>
      <vt:lpstr>Courier</vt:lpstr>
      <vt:lpstr>Helvetica</vt:lpstr>
      <vt:lpstr>VAG Rounded</vt:lpstr>
      <vt:lpstr>Wingdings</vt:lpstr>
      <vt:lpstr>Wingdings 2</vt:lpstr>
      <vt:lpstr>Wingdings 3</vt:lpstr>
      <vt:lpstr>Metro</vt:lpstr>
      <vt:lpstr>Open Source vs Free vs Proprietary Software</vt:lpstr>
      <vt:lpstr>Overview</vt:lpstr>
      <vt:lpstr>PowerPoint Presentation</vt:lpstr>
      <vt:lpstr>PowerPoint Presentation</vt:lpstr>
      <vt:lpstr>“I Understood Vee &amp; Downup”</vt:lpstr>
      <vt:lpstr>PowerPoint Presentation</vt:lpstr>
      <vt:lpstr>Definition</vt:lpstr>
      <vt:lpstr>You already know it!</vt:lpstr>
      <vt:lpstr>Trust the Recursion</vt:lpstr>
      <vt:lpstr>Recursion Versus Iteration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Jonathan McKinsey</cp:lastModifiedBy>
  <cp:revision>3412</cp:revision>
  <cp:lastPrinted>2015-02-21T05:10:30Z</cp:lastPrinted>
  <dcterms:created xsi:type="dcterms:W3CDTF">2015-02-25T18:59:12Z</dcterms:created>
  <dcterms:modified xsi:type="dcterms:W3CDTF">2015-07-06T09:48:53Z</dcterms:modified>
</cp:coreProperties>
</file>